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260" r:id="rId2"/>
    <p:sldId id="256" r:id="rId3"/>
    <p:sldId id="257" r:id="rId4"/>
    <p:sldId id="258" r:id="rId5"/>
    <p:sldId id="259" r:id="rId6"/>
    <p:sldId id="278" r:id="rId7"/>
    <p:sldId id="261" r:id="rId8"/>
    <p:sldId id="279" r:id="rId9"/>
    <p:sldId id="262" r:id="rId10"/>
    <p:sldId id="283" r:id="rId11"/>
    <p:sldId id="284" r:id="rId12"/>
    <p:sldId id="286" r:id="rId13"/>
    <p:sldId id="285" r:id="rId14"/>
    <p:sldId id="287" r:id="rId15"/>
    <p:sldId id="288" r:id="rId16"/>
    <p:sldId id="263" r:id="rId17"/>
    <p:sldId id="275" r:id="rId18"/>
    <p:sldId id="274" r:id="rId19"/>
    <p:sldId id="277" r:id="rId20"/>
    <p:sldId id="276" r:id="rId21"/>
    <p:sldId id="273" r:id="rId22"/>
    <p:sldId id="280" r:id="rId23"/>
    <p:sldId id="264" r:id="rId24"/>
    <p:sldId id="281" r:id="rId25"/>
    <p:sldId id="282" r:id="rId26"/>
    <p:sldId id="265" r:id="rId27"/>
    <p:sldId id="289" r:id="rId28"/>
    <p:sldId id="268" r:id="rId29"/>
    <p:sldId id="266" r:id="rId30"/>
    <p:sldId id="267" r:id="rId31"/>
    <p:sldId id="272" r:id="rId32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9914" autoAdjust="0"/>
  </p:normalViewPr>
  <p:slideViewPr>
    <p:cSldViewPr snapToGrid="0">
      <p:cViewPr varScale="1">
        <p:scale>
          <a:sx n="65" d="100"/>
          <a:sy n="65" d="100"/>
        </p:scale>
        <p:origin x="882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2E3950-0BF5-448B-9F88-F21C18F42999}" type="datetimeFigureOut">
              <a:rPr lang="de-DE" smtClean="0"/>
              <a:t>18.06.2019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C0C1D3-D8A9-4DB5-BBA9-FD449BA6C00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064303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C0C1D3-D8A9-4DB5-BBA9-FD449BA6C008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229498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flexibel</a:t>
            </a:r>
          </a:p>
          <a:p>
            <a:r>
              <a:rPr lang="de-DE" dirty="0"/>
              <a:t>Jedes der Objekte hat verschiedene Eigenschaften: wie Standort, Farbe, Ziel </a:t>
            </a:r>
          </a:p>
          <a:p>
            <a:endParaRPr lang="de-DE" dirty="0"/>
          </a:p>
          <a:p>
            <a:r>
              <a:rPr lang="de-DE" dirty="0"/>
              <a:t>Zum mehrfachen Ausführen des Programms haben wir eine Batch </a:t>
            </a:r>
            <a:r>
              <a:rPr lang="de-DE" dirty="0" err="1"/>
              <a:t>datei</a:t>
            </a:r>
            <a:r>
              <a:rPr lang="de-DE" dirty="0"/>
              <a:t> geschrieben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C0C1D3-D8A9-4DB5-BBA9-FD449BA6C008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369392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C0C1D3-D8A9-4DB5-BBA9-FD449BA6C008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569607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C0C1D3-D8A9-4DB5-BBA9-FD449BA6C008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251462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einzelner Bewegungsvorgang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C0C1D3-D8A9-4DB5-BBA9-FD449BA6C008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789420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Nur für C - Matrix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C0C1D3-D8A9-4DB5-BBA9-FD449BA6C008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337338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nicht aufgefallen, weil: Zu </a:t>
            </a:r>
            <a:r>
              <a:rPr lang="de-DE" dirty="0" err="1"/>
              <a:t>simmulierende</a:t>
            </a:r>
            <a:r>
              <a:rPr lang="de-DE" dirty="0"/>
              <a:t> Situationen fordern alle nur ein Ziel -&gt; Außer der Korridor, aber hier wird das S-Feld anders erzeugt</a:t>
            </a:r>
          </a:p>
          <a:p>
            <a:r>
              <a:rPr lang="de-DE" dirty="0"/>
              <a:t>wenn Faktor w gleicht groß: gleichen sich die Werte des S Felds aus</a:t>
            </a:r>
          </a:p>
          <a:p>
            <a:r>
              <a:rPr lang="de-DE" dirty="0"/>
              <a:t>wenn Faktor w ungleich: Ein ziel überblendet die anderen -&gt; Die Personen werden nie zu den anderen Zielen gehen</a:t>
            </a:r>
          </a:p>
          <a:p>
            <a:endParaRPr lang="de-DE" dirty="0"/>
          </a:p>
          <a:p>
            <a:r>
              <a:rPr lang="de-DE" dirty="0"/>
              <a:t>Lösung des Problems: </a:t>
            </a:r>
          </a:p>
          <a:p>
            <a:r>
              <a:rPr lang="de-DE" dirty="0"/>
              <a:t>bei Zielen mit gleichem w: w abhängig von der Entfernung zum Ziel machen</a:t>
            </a:r>
          </a:p>
          <a:p>
            <a:r>
              <a:rPr lang="de-DE" dirty="0"/>
              <a:t>bei Zielen mit ungleichem w: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C0C1D3-D8A9-4DB5-BBA9-FD449BA6C008}" type="slidenum">
              <a:rPr lang="de-DE" smtClean="0"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302368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C03273-FB92-4819-BBC5-DE25084526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E968D55-4C44-4808-8F63-4A9AD9DFCF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7E8414C-0987-4B05-B9FD-1C5709CBFA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41D840-2B26-4E58-9A17-873C7935E9CC}" type="datetimeFigureOut">
              <a:rPr lang="de-DE" smtClean="0"/>
              <a:t>18.06.2019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278344-263B-432E-87EC-40BC1126C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CD69C3F-E31E-494B-B9B8-DAAB11F7F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EE486-2511-4ACA-8712-454CDED975C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147574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714002-1EF3-4966-B6A6-168E9AC5E8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A3F0E4A0-07BD-4F8E-A269-6A23C818CE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CC61500-EC2F-4005-84C4-84C8687D14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41D840-2B26-4E58-9A17-873C7935E9CC}" type="datetimeFigureOut">
              <a:rPr lang="de-DE" smtClean="0"/>
              <a:t>18.06.2019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8A47AF4-3B54-411C-A5F1-430E0578E2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32FC6C5-0BAA-43F0-83D7-E720DFEF81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EE486-2511-4ACA-8712-454CDED975C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813151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B5904CF7-D4C4-4500-B748-D0A2FEA2762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14D59C98-0F27-40FE-9547-A5E0D28FBC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9105673-BAFD-4FC0-9A24-6121044F70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41D840-2B26-4E58-9A17-873C7935E9CC}" type="datetimeFigureOut">
              <a:rPr lang="de-DE" smtClean="0"/>
              <a:t>18.06.2019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40E12E5-581B-457C-B2AC-0A7FAB0AE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F741390-1BB1-4109-A0F4-878E2209E4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EE486-2511-4ACA-8712-454CDED975C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434673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24324D-F526-4540-BC8D-055EF9848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07A9465-B357-4A21-B2A3-C50EEB1F7A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BC11497-782D-4C40-BC32-F8E96A31EF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41D840-2B26-4E58-9A17-873C7935E9CC}" type="datetimeFigureOut">
              <a:rPr lang="de-DE" smtClean="0"/>
              <a:t>18.06.2019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418E02D-0E56-458A-9F68-9816F1DD1F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685DEAD-7D58-4D84-8D52-6DAB1E982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EE486-2511-4ACA-8712-454CDED975C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493143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65E4616-01C8-4E66-B6F9-55DE056EE7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CB8C11A-08F4-42AA-8C2A-9D7AF2F40C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D9FF14D-A45A-4A06-84C6-4347A496A2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41D840-2B26-4E58-9A17-873C7935E9CC}" type="datetimeFigureOut">
              <a:rPr lang="de-DE" smtClean="0"/>
              <a:t>18.06.2019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22C00E1-2059-4078-B490-CB1C9D6C24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3BA023F-6CE2-4E53-BE6A-85C51B35D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EE486-2511-4ACA-8712-454CDED975C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509544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4AB5B3-C935-4308-9DB6-B52ECCD8C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AE44982-6DDE-4B46-80EE-4B8BBEE98B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43DE328-695C-4388-883D-D7FE50E710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555D8FD-015F-4210-8746-629C1A485B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41D840-2B26-4E58-9A17-873C7935E9CC}" type="datetimeFigureOut">
              <a:rPr lang="de-DE" smtClean="0"/>
              <a:t>18.06.2019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868B84A-C86F-4EA3-AF00-161C555B76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89CBEEA-92B3-4333-9876-46A169AAA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EE486-2511-4ACA-8712-454CDED975C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980884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1CEA276-7359-41CD-8AAA-56EC3CB6C5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0E24C47-663C-43D1-9769-7743F171BE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DB2D418-39C8-4A9E-BE90-9E0FFD5030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0B1AC80-5113-4A44-AEF3-A56052F86A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6C4CEFE9-19CC-4A98-9DF9-ED4A3BF112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5EBAF54A-326C-4AB8-8AA3-A1C32117A9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41D840-2B26-4E58-9A17-873C7935E9CC}" type="datetimeFigureOut">
              <a:rPr lang="de-DE" smtClean="0"/>
              <a:t>18.06.2019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8D74B24A-9FF9-4418-89E1-B6743B0AD5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02F9B074-F08F-43BE-9606-4BE574D2C1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EE486-2511-4ACA-8712-454CDED975C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066973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71F695-0B4E-4D9E-B8B7-008A2D8DD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B1591E8-33DB-4D87-AED2-1147FBFCEE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41D840-2B26-4E58-9A17-873C7935E9CC}" type="datetimeFigureOut">
              <a:rPr lang="de-DE" smtClean="0"/>
              <a:t>18.06.2019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F05C89C-1E73-4478-A558-19A8A3BED6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E5AC0C6-5E96-4FE3-9118-DA8A760B1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EE486-2511-4ACA-8712-454CDED975C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990097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27D7ACBE-7693-4697-A196-281971C68C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41D840-2B26-4E58-9A17-873C7935E9CC}" type="datetimeFigureOut">
              <a:rPr lang="de-DE" smtClean="0"/>
              <a:t>18.06.2019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D765516-C4FD-403D-A590-0746BA653B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A6258AA-276E-4CC8-835A-A5211E4D6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EE486-2511-4ACA-8712-454CDED975C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557697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5A6BAEC-A4BC-4F9C-AE00-E4A4A0F6C8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CC36ECE-3298-4E75-B7D1-85A9ECEF70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1D848930-E9B3-4B22-B259-B77AB3BB3C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D97CECE-C93A-4BE6-8E78-9020265E1E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41D840-2B26-4E58-9A17-873C7935E9CC}" type="datetimeFigureOut">
              <a:rPr lang="de-DE" smtClean="0"/>
              <a:t>18.06.2019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3526E9E-E1AD-40CC-9B5A-5A0F813969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1433215-EE97-4925-B550-52F8D117B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EE486-2511-4ACA-8712-454CDED975C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653171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6B1EFD5-5198-4BD1-A7A9-E54DE38063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FA3D9119-21C7-44EC-91E6-EECE2912E98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7A4C8DD-ECDA-4369-933E-870473A0F8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91C9E5A-A1A3-4F5F-ACE1-AAACC21042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41D840-2B26-4E58-9A17-873C7935E9CC}" type="datetimeFigureOut">
              <a:rPr lang="de-DE" smtClean="0"/>
              <a:t>18.06.2019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9AE462E-B027-4642-BA80-6B4E335C6B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6C72580-C912-42B0-848E-C8FDC21974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EE486-2511-4ACA-8712-454CDED975C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315762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E3AC8E06-C571-489C-8496-1818CD2733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3511168-0895-48E2-925B-E5B352178B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0285B0C-CC7F-4677-AB9B-E08FEEDBA1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41D840-2B26-4E58-9A17-873C7935E9CC}" type="datetimeFigureOut">
              <a:rPr lang="de-DE" smtClean="0"/>
              <a:t>18.06.2019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6A87B3B-82D3-44B3-9863-CA5DBCD060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6164B51-234E-45C5-8FD2-E5D3EF973E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EEE486-2511-4ACA-8712-454CDED975C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124890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18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0.png"/><Relationship Id="rId5" Type="http://schemas.openxmlformats.org/officeDocument/2006/relationships/image" Target="../media/image160.png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D48692F6-7E0E-438C-85B3-DE6FBB0DB4F9}"/>
              </a:ext>
            </a:extLst>
          </p:cNvPr>
          <p:cNvSpPr txBox="1"/>
          <p:nvPr/>
        </p:nvSpPr>
        <p:spPr>
          <a:xfrm>
            <a:off x="6330087" y="2152381"/>
            <a:ext cx="2887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Simulation vom Golden Cage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4D44931-55C8-4839-8A92-1DA3DEBC10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257" t="15384" r="41238" b="36319"/>
          <a:stretch/>
        </p:blipFill>
        <p:spPr>
          <a:xfrm>
            <a:off x="402454" y="1189607"/>
            <a:ext cx="3507630" cy="3373516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1A79BF91-24E3-4751-8686-2C05CD55285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2451" t="45392" r="33083" b="29229"/>
          <a:stretch/>
        </p:blipFill>
        <p:spPr>
          <a:xfrm>
            <a:off x="440613" y="4563123"/>
            <a:ext cx="4896824" cy="166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8241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EB9E7A-E04F-4108-8B78-19A9EE418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Dynamic Field D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1B1A0A4-FB3A-4B23-8172-7D20B5E79C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e-DE" dirty="0"/>
              <a:t>Viele Menschen -&gt; häufiger Interaktionen</a:t>
            </a:r>
          </a:p>
          <a:p>
            <a:pPr lvl="1"/>
            <a:r>
              <a:rPr lang="de-DE" dirty="0"/>
              <a:t>Orientierung durch „Spur anderer Menschen“</a:t>
            </a:r>
          </a:p>
          <a:p>
            <a:pPr lvl="1"/>
            <a:endParaRPr lang="de-DE" dirty="0"/>
          </a:p>
          <a:p>
            <a:r>
              <a:rPr lang="de-DE" dirty="0"/>
              <a:t>Kriterien:</a:t>
            </a:r>
          </a:p>
          <a:p>
            <a:pPr lvl="1"/>
            <a:r>
              <a:rPr lang="de-DE" dirty="0"/>
              <a:t>Ziel</a:t>
            </a:r>
          </a:p>
          <a:p>
            <a:pPr lvl="1"/>
            <a:r>
              <a:rPr lang="de-DE" dirty="0"/>
              <a:t>Richtung</a:t>
            </a:r>
          </a:p>
          <a:p>
            <a:pPr lvl="1"/>
            <a:endParaRPr lang="de-DE" dirty="0"/>
          </a:p>
          <a:p>
            <a:r>
              <a:rPr lang="de-DE" dirty="0"/>
              <a:t>Eigenschaften:</a:t>
            </a:r>
          </a:p>
          <a:p>
            <a:pPr lvl="1"/>
            <a:r>
              <a:rPr lang="de-DE" dirty="0"/>
              <a:t>Ausbreitung</a:t>
            </a:r>
          </a:p>
          <a:p>
            <a:pPr lvl="1"/>
            <a:r>
              <a:rPr lang="de-DE" dirty="0"/>
              <a:t>Zerfall</a:t>
            </a:r>
          </a:p>
          <a:p>
            <a:pPr lvl="1"/>
            <a:endParaRPr lang="de-DE" dirty="0"/>
          </a:p>
          <a:p>
            <a:r>
              <a:rPr lang="de-DE" dirty="0"/>
              <a:t>Panik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2298" y="3062288"/>
            <a:ext cx="3488166" cy="2691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0996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EB9E7A-E04F-4108-8B78-19A9EE418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Dynamic Field D</a:t>
            </a:r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36750"/>
            <a:ext cx="10515600" cy="4129087"/>
          </a:xfrm>
        </p:spPr>
      </p:pic>
      <p:sp>
        <p:nvSpPr>
          <p:cNvPr id="6" name="Textfeld 5"/>
          <p:cNvSpPr txBox="1"/>
          <p:nvPr/>
        </p:nvSpPr>
        <p:spPr>
          <a:xfrm>
            <a:off x="3011424" y="6156960"/>
            <a:ext cx="6156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Ohne Ausbreitung und Zerfall</a:t>
            </a:r>
          </a:p>
        </p:txBody>
      </p:sp>
    </p:spTree>
    <p:extLst>
      <p:ext uri="{BB962C8B-B14F-4D97-AF65-F5344CB8AC3E}">
        <p14:creationId xmlns:p14="http://schemas.microsoft.com/office/powerpoint/2010/main" val="4120158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EB9E7A-E04F-4108-8B78-19A9EE418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Dynamic Field D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1B1A0A4-FB3A-4B23-8172-7D20B5E79C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DE" dirty="0"/>
              <a:t>Zerfall:</a:t>
            </a:r>
          </a:p>
          <a:p>
            <a:pPr lvl="1"/>
            <a:r>
              <a:rPr lang="de-DE" dirty="0"/>
              <a:t>Zeitl. Abhängigkeit</a:t>
            </a:r>
          </a:p>
          <a:p>
            <a:pPr lvl="1"/>
            <a:r>
              <a:rPr lang="de-DE" dirty="0"/>
              <a:t>Verschwinden der Spur</a:t>
            </a:r>
          </a:p>
          <a:p>
            <a:pPr lvl="1"/>
            <a:endParaRPr lang="de-DE" dirty="0"/>
          </a:p>
          <a:p>
            <a:r>
              <a:rPr lang="de-DE" dirty="0"/>
              <a:t>Ausbreitung:</a:t>
            </a:r>
          </a:p>
          <a:p>
            <a:pPr lvl="1"/>
            <a:r>
              <a:rPr lang="de-DE" dirty="0"/>
              <a:t>Nur grobe Richtung möglich</a:t>
            </a:r>
          </a:p>
          <a:p>
            <a:pPr lvl="1"/>
            <a:r>
              <a:rPr lang="de-DE" dirty="0"/>
              <a:t>Verwischen der Spur</a:t>
            </a:r>
          </a:p>
          <a:p>
            <a:pPr lvl="1"/>
            <a:endParaRPr lang="de-DE" dirty="0"/>
          </a:p>
          <a:p>
            <a:r>
              <a:rPr lang="de-DE" dirty="0"/>
              <a:t>Panik:</a:t>
            </a:r>
          </a:p>
          <a:p>
            <a:pPr lvl="1"/>
            <a:r>
              <a:rPr lang="de-DE" dirty="0"/>
              <a:t>Anzahl Konflikte (Zunahme &amp; Abnahme)</a:t>
            </a:r>
          </a:p>
          <a:p>
            <a:pPr lvl="1"/>
            <a:r>
              <a:rPr lang="de-DE" dirty="0"/>
              <a:t>Panikausbruch -&gt; andere „anstecken“ -&gt; max. Irrationalität</a:t>
            </a:r>
          </a:p>
        </p:txBody>
      </p:sp>
    </p:spTree>
    <p:extLst>
      <p:ext uri="{BB962C8B-B14F-4D97-AF65-F5344CB8AC3E}">
        <p14:creationId xmlns:p14="http://schemas.microsoft.com/office/powerpoint/2010/main" val="30030688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EB9E7A-E04F-4108-8B78-19A9EE418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Dynamic Field D</a:t>
            </a:r>
          </a:p>
        </p:txBody>
      </p:sp>
      <p:sp>
        <p:nvSpPr>
          <p:cNvPr id="5" name="Textfeld 4"/>
          <p:cNvSpPr txBox="1"/>
          <p:nvPr/>
        </p:nvSpPr>
        <p:spPr>
          <a:xfrm>
            <a:off x="3011424" y="6156960"/>
            <a:ext cx="6156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Mit Ausbreitung und Zerfall</a:t>
            </a:r>
          </a:p>
        </p:txBody>
      </p:sp>
      <p:pic>
        <p:nvPicPr>
          <p:cNvPr id="8" name="Inhaltsplatzhalt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38921"/>
            <a:ext cx="10515600" cy="4124745"/>
          </a:xfrm>
        </p:spPr>
      </p:pic>
    </p:spTree>
    <p:extLst>
      <p:ext uri="{BB962C8B-B14F-4D97-AF65-F5344CB8AC3E}">
        <p14:creationId xmlns:p14="http://schemas.microsoft.com/office/powerpoint/2010/main" val="4120158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EB9E7A-E04F-4108-8B78-19A9EE418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Dynamic Field D</a:t>
            </a:r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1817" y="1630552"/>
            <a:ext cx="8408366" cy="4788789"/>
          </a:xfrm>
        </p:spPr>
      </p:pic>
      <p:sp>
        <p:nvSpPr>
          <p:cNvPr id="6" name="Textfeld 5"/>
          <p:cNvSpPr txBox="1"/>
          <p:nvPr/>
        </p:nvSpPr>
        <p:spPr>
          <a:xfrm>
            <a:off x="3893127" y="6412677"/>
            <a:ext cx="440574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500" dirty="0"/>
              <a:t>(</a:t>
            </a:r>
            <a:r>
              <a:rPr lang="de-DE" sz="1500" dirty="0" err="1"/>
              <a:t>k_s</a:t>
            </a:r>
            <a:r>
              <a:rPr lang="de-DE" sz="1500" dirty="0"/>
              <a:t>=2	Zerfall=30)</a:t>
            </a:r>
          </a:p>
        </p:txBody>
      </p:sp>
    </p:spTree>
    <p:extLst>
      <p:ext uri="{BB962C8B-B14F-4D97-AF65-F5344CB8AC3E}">
        <p14:creationId xmlns:p14="http://schemas.microsoft.com/office/powerpoint/2010/main" val="29091139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EB9E7A-E04F-4108-8B78-19A9EE418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Dynamic Field D</a:t>
            </a:r>
          </a:p>
        </p:txBody>
      </p:sp>
      <p:pic>
        <p:nvPicPr>
          <p:cNvPr id="6" name="Inhaltsplatzhalt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2195" y="1635869"/>
            <a:ext cx="8414330" cy="4784667"/>
          </a:xfrm>
          <a:prstGeom prst="rect">
            <a:avLst/>
          </a:prstGeom>
        </p:spPr>
      </p:pic>
      <p:sp>
        <p:nvSpPr>
          <p:cNvPr id="7" name="Textfeld 6"/>
          <p:cNvSpPr txBox="1"/>
          <p:nvPr/>
        </p:nvSpPr>
        <p:spPr>
          <a:xfrm>
            <a:off x="3893127" y="6412677"/>
            <a:ext cx="440574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500" dirty="0"/>
              <a:t>(</a:t>
            </a:r>
            <a:r>
              <a:rPr lang="de-DE" sz="1500" dirty="0" err="1"/>
              <a:t>k_s</a:t>
            </a:r>
            <a:r>
              <a:rPr lang="de-DE" sz="1500" dirty="0"/>
              <a:t>=20)</a:t>
            </a:r>
          </a:p>
        </p:txBody>
      </p:sp>
    </p:spTree>
    <p:extLst>
      <p:ext uri="{BB962C8B-B14F-4D97-AF65-F5344CB8AC3E}">
        <p14:creationId xmlns:p14="http://schemas.microsoft.com/office/powerpoint/2010/main" val="6779042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98A0F7-9D29-4713-A60C-668DA813FD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Bewegungsvorgang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5EBE3500-6265-46E9-B43B-032B8143D5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372" t="40631" r="76192" b="50000"/>
          <a:stretch/>
        </p:blipFill>
        <p:spPr>
          <a:xfrm>
            <a:off x="534462" y="1830494"/>
            <a:ext cx="2736074" cy="1549868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65431186-9EB8-4979-90F4-9A119F692B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8653" y="758478"/>
            <a:ext cx="5210902" cy="595395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7E40BCC2-3D22-4F2F-8DEA-FA1940A6465D}"/>
                  </a:ext>
                </a:extLst>
              </p:cNvPr>
              <p:cNvSpPr txBox="1"/>
              <p:nvPr/>
            </p:nvSpPr>
            <p:spPr>
              <a:xfrm>
                <a:off x="680241" y="3436143"/>
                <a:ext cx="2444515" cy="2993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7E40BCC2-3D22-4F2F-8DEA-FA1940A646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241" y="3436143"/>
                <a:ext cx="2444515" cy="299313"/>
              </a:xfrm>
              <a:prstGeom prst="rect">
                <a:avLst/>
              </a:prstGeom>
              <a:blipFill>
                <a:blip r:embed="rId5"/>
                <a:stretch>
                  <a:fillRect l="-1995" t="-2041" r="-3242" b="-2653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B4A01B0F-CB36-4A1C-853A-857B5950B645}"/>
                  </a:ext>
                </a:extLst>
              </p:cNvPr>
              <p:cNvSpPr txBox="1"/>
              <p:nvPr/>
            </p:nvSpPr>
            <p:spPr>
              <a:xfrm>
                <a:off x="2225921" y="4050674"/>
                <a:ext cx="1190198" cy="6707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B4A01B0F-CB36-4A1C-853A-857B5950B6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5921" y="4050674"/>
                <a:ext cx="1190198" cy="67076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4EDF0914-DBE0-44B6-A01A-9227CF8D9F26}"/>
                  </a:ext>
                </a:extLst>
              </p:cNvPr>
              <p:cNvSpPr txBox="1"/>
              <p:nvPr/>
            </p:nvSpPr>
            <p:spPr>
              <a:xfrm>
                <a:off x="705172" y="4975097"/>
                <a:ext cx="4404988" cy="2993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sub>
                          </m:s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 ∗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+(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𝑝𝑎𝑛𝑖𝑐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)∗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4EDF0914-DBE0-44B6-A01A-9227CF8D9F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172" y="4975097"/>
                <a:ext cx="4404988" cy="299313"/>
              </a:xfrm>
              <a:prstGeom prst="rect">
                <a:avLst/>
              </a:prstGeom>
              <a:blipFill>
                <a:blip r:embed="rId7"/>
                <a:stretch>
                  <a:fillRect l="-831" r="-1662" b="-2653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feld 11">
            <a:extLst>
              <a:ext uri="{FF2B5EF4-FFF2-40B4-BE49-F238E27FC236}">
                <a16:creationId xmlns:a16="http://schemas.microsoft.com/office/drawing/2014/main" id="{C67E1B67-7BDD-4051-9D6B-B92D1C7B009C}"/>
              </a:ext>
            </a:extLst>
          </p:cNvPr>
          <p:cNvSpPr txBox="1"/>
          <p:nvPr/>
        </p:nvSpPr>
        <p:spPr>
          <a:xfrm>
            <a:off x="983979" y="1643693"/>
            <a:ext cx="1837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Transition Matrix: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12203641-0761-4FB8-91A8-BF47EAF6FDEF}"/>
              </a:ext>
            </a:extLst>
          </p:cNvPr>
          <p:cNvSpPr txBox="1"/>
          <p:nvPr/>
        </p:nvSpPr>
        <p:spPr>
          <a:xfrm>
            <a:off x="653469" y="4201388"/>
            <a:ext cx="16195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Normierungsfaktor: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D50C26F6-0303-4F9A-B5B9-CF6FE4FC58F3}"/>
              </a:ext>
            </a:extLst>
          </p:cNvPr>
          <p:cNvSpPr txBox="1"/>
          <p:nvPr/>
        </p:nvSpPr>
        <p:spPr>
          <a:xfrm>
            <a:off x="6708653" y="389146"/>
            <a:ext cx="43182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Ablauf eines einzelnen Bewegungsvorgangs:</a:t>
            </a:r>
          </a:p>
        </p:txBody>
      </p:sp>
    </p:spTree>
    <p:extLst>
      <p:ext uri="{BB962C8B-B14F-4D97-AF65-F5344CB8AC3E}">
        <p14:creationId xmlns:p14="http://schemas.microsoft.com/office/powerpoint/2010/main" val="40426933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47DC77-276E-4102-9785-DE59F4C07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Bewegungsvorgang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268C390-67A4-4724-AE6B-0078053436FE}"/>
              </a:ext>
            </a:extLst>
          </p:cNvPr>
          <p:cNvSpPr txBox="1"/>
          <p:nvPr/>
        </p:nvSpPr>
        <p:spPr>
          <a:xfrm>
            <a:off x="6890857" y="1690688"/>
            <a:ext cx="446294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Parallele Updateregeln:</a:t>
            </a:r>
          </a:p>
          <a:p>
            <a:pPr marL="285750" indent="-285750">
              <a:buFontTx/>
              <a:buChar char="-"/>
            </a:pPr>
            <a:r>
              <a:rPr lang="de-DE" dirty="0"/>
              <a:t>Personen aktualisieren gleichzeitig ihre Position</a:t>
            </a:r>
          </a:p>
          <a:p>
            <a:r>
              <a:rPr lang="de-DE" dirty="0"/>
              <a:t>Vorgehensweise:</a:t>
            </a:r>
          </a:p>
          <a:p>
            <a:pPr marL="342900" indent="-342900">
              <a:buAutoNum type="arabicPeriod"/>
            </a:pPr>
            <a:r>
              <a:rPr lang="de-DE" dirty="0"/>
              <a:t>Personen suchen gewünschtes Feld aus</a:t>
            </a:r>
          </a:p>
          <a:p>
            <a:pPr marL="342900" indent="-342900">
              <a:buAutoNum type="arabicPeriod"/>
            </a:pPr>
            <a:r>
              <a:rPr lang="de-DE" dirty="0"/>
              <a:t>möchten mehrere Personen auf das gleiche Feld entsteht ein Konflikt </a:t>
            </a:r>
          </a:p>
          <a:p>
            <a:pPr marL="342900" indent="-342900">
              <a:buAutoNum type="arabicPeriod"/>
            </a:pPr>
            <a:r>
              <a:rPr lang="de-DE" dirty="0"/>
              <a:t>mithilfe einer Konfliktmatrix wird der Konflikt ausgetragen</a:t>
            </a:r>
          </a:p>
          <a:p>
            <a:pPr marL="342900" indent="-342900">
              <a:buAutoNum type="arabicPeriod"/>
            </a:pPr>
            <a:r>
              <a:rPr lang="de-DE" dirty="0"/>
              <a:t>siegreiche Person darf sich bewegen; die anderen Personen bleiben stehen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D46C6D70-15EA-4127-8E8D-F9E0BFA7F1D9}"/>
              </a:ext>
            </a:extLst>
          </p:cNvPr>
          <p:cNvSpPr txBox="1"/>
          <p:nvPr/>
        </p:nvSpPr>
        <p:spPr>
          <a:xfrm>
            <a:off x="838200" y="1690688"/>
            <a:ext cx="488776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Sequenzielle Updateregeln:</a:t>
            </a:r>
          </a:p>
          <a:p>
            <a:pPr marL="285750" indent="-285750">
              <a:buFontTx/>
              <a:buChar char="-"/>
            </a:pPr>
            <a:r>
              <a:rPr lang="de-DE" dirty="0"/>
              <a:t>Personen werden nacheinander betrachtet und machen ihren Zug</a:t>
            </a:r>
          </a:p>
          <a:p>
            <a:pPr marL="285750" indent="-285750">
              <a:buFontTx/>
              <a:buChar char="-"/>
            </a:pPr>
            <a:r>
              <a:rPr lang="de-DE" dirty="0"/>
              <a:t>die zu bewegende Person wird zufällig aus den bisher nicht bewegten Personen ausgewählt</a:t>
            </a:r>
          </a:p>
        </p:txBody>
      </p:sp>
    </p:spTree>
    <p:extLst>
      <p:ext uri="{BB962C8B-B14F-4D97-AF65-F5344CB8AC3E}">
        <p14:creationId xmlns:p14="http://schemas.microsoft.com/office/powerpoint/2010/main" val="11762210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47DC77-276E-4102-9785-DE59F4C07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Bewegungsvorgang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268C390-67A4-4724-AE6B-0078053436FE}"/>
              </a:ext>
            </a:extLst>
          </p:cNvPr>
          <p:cNvSpPr txBox="1"/>
          <p:nvPr/>
        </p:nvSpPr>
        <p:spPr>
          <a:xfrm>
            <a:off x="6890857" y="1690688"/>
            <a:ext cx="446294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Parallele Updateregeln:</a:t>
            </a:r>
          </a:p>
          <a:p>
            <a:pPr marL="285750" indent="-285750">
              <a:buFontTx/>
              <a:buChar char="-"/>
            </a:pPr>
            <a:r>
              <a:rPr lang="de-DE" dirty="0"/>
              <a:t>Personen aktualisieren gleichzeitig ihre Position</a:t>
            </a:r>
          </a:p>
          <a:p>
            <a:r>
              <a:rPr lang="de-DE" dirty="0"/>
              <a:t>Vorgehensweise:</a:t>
            </a:r>
          </a:p>
          <a:p>
            <a:pPr marL="342900" indent="-342900">
              <a:buAutoNum type="arabicPeriod"/>
            </a:pPr>
            <a:r>
              <a:rPr lang="de-DE" dirty="0"/>
              <a:t>Personen suchen gewünschtes Feld aus</a:t>
            </a:r>
          </a:p>
          <a:p>
            <a:pPr marL="342900" indent="-342900">
              <a:buAutoNum type="arabicPeriod"/>
            </a:pPr>
            <a:r>
              <a:rPr lang="de-DE" dirty="0"/>
              <a:t>möchten mehrere Personen auf das gleiche Feld entsteht ein Konflikt </a:t>
            </a:r>
          </a:p>
          <a:p>
            <a:pPr marL="342900" indent="-342900">
              <a:buAutoNum type="arabicPeriod"/>
            </a:pPr>
            <a:r>
              <a:rPr lang="de-DE" dirty="0"/>
              <a:t>mithilfe von Konfliktmatrizen werden die Konflikte ausgetragen</a:t>
            </a:r>
          </a:p>
          <a:p>
            <a:pPr marL="342900" indent="-342900">
              <a:buAutoNum type="arabicPeriod"/>
            </a:pPr>
            <a:r>
              <a:rPr lang="de-DE" dirty="0"/>
              <a:t>siegreiche Personen dürfen sich bewegen; die anderen Personen bleiben stehen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5B81E747-F0E4-49F5-8307-EEC8BA525215}"/>
                  </a:ext>
                </a:extLst>
              </p:cNvPr>
              <p:cNvSpPr txBox="1"/>
              <p:nvPr/>
            </p:nvSpPr>
            <p:spPr>
              <a:xfrm>
                <a:off x="355107" y="2104294"/>
                <a:ext cx="1684756" cy="7700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3"/>
                                <m:mcJc m:val="center"/>
                              </m:mcPr>
                            </m:mc>
                          </m:mcs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/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0,5</m:t>
                            </m:r>
                          </m:e>
                          <m:e/>
                        </m:mr>
                        <m:m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0,05</m:t>
                            </m:r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0,05</m:t>
                            </m:r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0,4</m:t>
                            </m:r>
                          </m:e>
                        </m:mr>
                        <m:mr>
                          <m:e/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/>
                        </m:mr>
                      </m:m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5B81E747-F0E4-49F5-8307-EEC8BA5252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107" y="2104294"/>
                <a:ext cx="1684756" cy="77001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189457C5-9B76-4E7B-B72B-97106345E8D0}"/>
                  </a:ext>
                </a:extLst>
              </p:cNvPr>
              <p:cNvSpPr txBox="1"/>
              <p:nvPr/>
            </p:nvSpPr>
            <p:spPr>
              <a:xfrm>
                <a:off x="4411244" y="2104293"/>
                <a:ext cx="1335301" cy="7700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3"/>
                                <m:mcJc m:val="center"/>
                              </m:mcPr>
                            </m:mc>
                          </m:mcs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/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  <m:e/>
                        </m:mr>
                        <m:m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0,8</m:t>
                            </m:r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mr>
                        <m:mr>
                          <m:e/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/>
                        </m:mr>
                      </m:m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189457C5-9B76-4E7B-B72B-97106345E8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1244" y="2104293"/>
                <a:ext cx="1335301" cy="77001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ED5ABA80-35E1-4081-810A-623F01708795}"/>
                  </a:ext>
                </a:extLst>
              </p:cNvPr>
              <p:cNvSpPr txBox="1"/>
              <p:nvPr/>
            </p:nvSpPr>
            <p:spPr>
              <a:xfrm>
                <a:off x="2557902" y="2104293"/>
                <a:ext cx="1335302" cy="7700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3"/>
                                <m:mcJc m:val="center"/>
                              </m:mcPr>
                            </m:mc>
                          </m:mcs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/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/>
                        </m:mr>
                        <m:m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0,4</m:t>
                            </m:r>
                          </m:e>
                          <m:e/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0,8</m:t>
                            </m:r>
                          </m:e>
                        </m:mr>
                        <m:mr>
                          <m:e/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/>
                        </m:mr>
                      </m:m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ED5ABA80-35E1-4081-810A-623F017087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7902" y="2104293"/>
                <a:ext cx="1335302" cy="77001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feld 3">
            <a:extLst>
              <a:ext uri="{FF2B5EF4-FFF2-40B4-BE49-F238E27FC236}">
                <a16:creationId xmlns:a16="http://schemas.microsoft.com/office/drawing/2014/main" id="{87A5E77F-D6C8-4B19-8107-90283B9B8B29}"/>
              </a:ext>
            </a:extLst>
          </p:cNvPr>
          <p:cNvSpPr txBox="1"/>
          <p:nvPr/>
        </p:nvSpPr>
        <p:spPr>
          <a:xfrm>
            <a:off x="281497" y="2874312"/>
            <a:ext cx="18319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dirty="0"/>
              <a:t>Transition-Matrix Person 1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1DB7074F-50DB-4A0D-92DC-BF6930092802}"/>
              </a:ext>
            </a:extLst>
          </p:cNvPr>
          <p:cNvSpPr txBox="1"/>
          <p:nvPr/>
        </p:nvSpPr>
        <p:spPr>
          <a:xfrm>
            <a:off x="4162906" y="2874312"/>
            <a:ext cx="18319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dirty="0"/>
              <a:t>Transition-Matrix Person 2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9C2E3B24-5428-482F-84B4-A2899C5EB916}"/>
              </a:ext>
            </a:extLst>
          </p:cNvPr>
          <p:cNvSpPr txBox="1"/>
          <p:nvPr/>
        </p:nvSpPr>
        <p:spPr>
          <a:xfrm>
            <a:off x="2635202" y="2874312"/>
            <a:ext cx="11807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dirty="0"/>
              <a:t>Konfliktmatrix C</a:t>
            </a:r>
          </a:p>
        </p:txBody>
      </p:sp>
      <p:sp>
        <p:nvSpPr>
          <p:cNvPr id="12" name="Pfeil: nach rechts 11">
            <a:extLst>
              <a:ext uri="{FF2B5EF4-FFF2-40B4-BE49-F238E27FC236}">
                <a16:creationId xmlns:a16="http://schemas.microsoft.com/office/drawing/2014/main" id="{19DCECE4-53A4-4B91-BBFB-1E2A781359EE}"/>
              </a:ext>
            </a:extLst>
          </p:cNvPr>
          <p:cNvSpPr/>
          <p:nvPr/>
        </p:nvSpPr>
        <p:spPr>
          <a:xfrm>
            <a:off x="2113473" y="2379216"/>
            <a:ext cx="370819" cy="2769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Pfeil: nach rechts 12">
            <a:extLst>
              <a:ext uri="{FF2B5EF4-FFF2-40B4-BE49-F238E27FC236}">
                <a16:creationId xmlns:a16="http://schemas.microsoft.com/office/drawing/2014/main" id="{6143E531-A5F8-4150-8DDA-393B188AE50B}"/>
              </a:ext>
            </a:extLst>
          </p:cNvPr>
          <p:cNvSpPr/>
          <p:nvPr/>
        </p:nvSpPr>
        <p:spPr>
          <a:xfrm rot="10800000">
            <a:off x="3962237" y="2393116"/>
            <a:ext cx="370819" cy="2769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7795703D-2AEA-47F3-9264-A30CD47F84A4}"/>
              </a:ext>
            </a:extLst>
          </p:cNvPr>
          <p:cNvSpPr txBox="1"/>
          <p:nvPr/>
        </p:nvSpPr>
        <p:spPr>
          <a:xfrm>
            <a:off x="355107" y="1690688"/>
            <a:ext cx="973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Beispiel:</a:t>
            </a:r>
          </a:p>
        </p:txBody>
      </p:sp>
      <p:sp>
        <p:nvSpPr>
          <p:cNvPr id="15" name="Pfeil: nach unten 14">
            <a:extLst>
              <a:ext uri="{FF2B5EF4-FFF2-40B4-BE49-F238E27FC236}">
                <a16:creationId xmlns:a16="http://schemas.microsoft.com/office/drawing/2014/main" id="{49656E86-AD3F-48EB-B147-EF7CBA5A149B}"/>
              </a:ext>
            </a:extLst>
          </p:cNvPr>
          <p:cNvSpPr/>
          <p:nvPr/>
        </p:nvSpPr>
        <p:spPr>
          <a:xfrm>
            <a:off x="2991774" y="3260348"/>
            <a:ext cx="452761" cy="49233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80CC2BDF-4F27-43B8-9D36-127BD627C090}"/>
                  </a:ext>
                </a:extLst>
              </p:cNvPr>
              <p:cNvSpPr txBox="1"/>
              <p:nvPr/>
            </p:nvSpPr>
            <p:spPr>
              <a:xfrm>
                <a:off x="2557901" y="3983690"/>
                <a:ext cx="1404335" cy="79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3"/>
                                <m:mcJc m:val="center"/>
                              </m:mcPr>
                            </m:mc>
                          </m:mcs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/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/>
                        </m:mr>
                        <m:m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1/3</m:t>
                            </m:r>
                          </m:e>
                          <m:e/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2/3</m:t>
                            </m:r>
                          </m:e>
                        </m:mr>
                        <m:mr>
                          <m:e/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/>
                        </m:mr>
                      </m:m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80CC2BDF-4F27-43B8-9D36-127BD627C0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7901" y="3983690"/>
                <a:ext cx="1404335" cy="79388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feld 17">
            <a:extLst>
              <a:ext uri="{FF2B5EF4-FFF2-40B4-BE49-F238E27FC236}">
                <a16:creationId xmlns:a16="http://schemas.microsoft.com/office/drawing/2014/main" id="{D9C0B91B-B2B6-46A3-8628-0AA29F041944}"/>
              </a:ext>
            </a:extLst>
          </p:cNvPr>
          <p:cNvSpPr txBox="1"/>
          <p:nvPr/>
        </p:nvSpPr>
        <p:spPr>
          <a:xfrm>
            <a:off x="2317015" y="4890315"/>
            <a:ext cx="18458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dirty="0"/>
              <a:t>normierte Konfliktmatrix C</a:t>
            </a:r>
          </a:p>
        </p:txBody>
      </p:sp>
    </p:spTree>
    <p:extLst>
      <p:ext uri="{BB962C8B-B14F-4D97-AF65-F5344CB8AC3E}">
        <p14:creationId xmlns:p14="http://schemas.microsoft.com/office/powerpoint/2010/main" val="27499810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47DC77-276E-4102-9785-DE59F4C07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Bewegungsvorgang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268C390-67A4-4724-AE6B-0078053436FE}"/>
              </a:ext>
            </a:extLst>
          </p:cNvPr>
          <p:cNvSpPr txBox="1"/>
          <p:nvPr/>
        </p:nvSpPr>
        <p:spPr>
          <a:xfrm>
            <a:off x="6890857" y="1690688"/>
            <a:ext cx="446294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Parallele Updateregeln:</a:t>
            </a:r>
          </a:p>
          <a:p>
            <a:pPr marL="285750" indent="-285750">
              <a:buFontTx/>
              <a:buChar char="-"/>
            </a:pPr>
            <a:r>
              <a:rPr lang="de-DE" dirty="0"/>
              <a:t>Personen aktualisieren gleichzeitig ihre Position</a:t>
            </a:r>
          </a:p>
          <a:p>
            <a:r>
              <a:rPr lang="de-DE" dirty="0"/>
              <a:t>Vorgehensweise:</a:t>
            </a:r>
          </a:p>
          <a:p>
            <a:pPr marL="342900" indent="-342900">
              <a:buAutoNum type="arabicPeriod"/>
            </a:pPr>
            <a:r>
              <a:rPr lang="de-DE" dirty="0"/>
              <a:t>Personen suchen gewünschtes Feld aus</a:t>
            </a:r>
          </a:p>
          <a:p>
            <a:pPr marL="342900" indent="-342900">
              <a:buAutoNum type="arabicPeriod"/>
            </a:pPr>
            <a:r>
              <a:rPr lang="de-DE" dirty="0"/>
              <a:t>möchten mehrere Personen auf das gleiche Feld entsteht ein Konflikt </a:t>
            </a:r>
          </a:p>
          <a:p>
            <a:pPr marL="342900" indent="-342900">
              <a:buAutoNum type="arabicPeriod"/>
            </a:pPr>
            <a:r>
              <a:rPr lang="de-DE" dirty="0"/>
              <a:t>mithilfe von Konfliktmatrizen werden die Konflikte ausgetragen</a:t>
            </a:r>
          </a:p>
          <a:p>
            <a:pPr marL="342900" indent="-342900">
              <a:buAutoNum type="arabicPeriod"/>
            </a:pPr>
            <a:r>
              <a:rPr lang="de-DE" dirty="0"/>
              <a:t>siegreiche Personen dürfen sich bewegen; die anderen Personen bleiben stehen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5B81E747-F0E4-49F5-8307-EEC8BA525215}"/>
                  </a:ext>
                </a:extLst>
              </p:cNvPr>
              <p:cNvSpPr txBox="1"/>
              <p:nvPr/>
            </p:nvSpPr>
            <p:spPr>
              <a:xfrm>
                <a:off x="355107" y="2104294"/>
                <a:ext cx="1684756" cy="7700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3"/>
                                <m:mcJc m:val="center"/>
                              </m:mcPr>
                            </m:mc>
                          </m:mcs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/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0,5</m:t>
                            </m:r>
                          </m:e>
                          <m:e/>
                        </m:mr>
                        <m:m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0,05</m:t>
                            </m:r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0,05</m:t>
                            </m:r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0,4</m:t>
                            </m:r>
                          </m:e>
                        </m:mr>
                        <m:mr>
                          <m:e/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/>
                        </m:mr>
                      </m:m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5B81E747-F0E4-49F5-8307-EEC8BA5252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107" y="2104294"/>
                <a:ext cx="1684756" cy="77001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189457C5-9B76-4E7B-B72B-97106345E8D0}"/>
                  </a:ext>
                </a:extLst>
              </p:cNvPr>
              <p:cNvSpPr txBox="1"/>
              <p:nvPr/>
            </p:nvSpPr>
            <p:spPr>
              <a:xfrm>
                <a:off x="4411244" y="2104293"/>
                <a:ext cx="1335301" cy="7700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3"/>
                                <m:mcJc m:val="center"/>
                              </m:mcPr>
                            </m:mc>
                          </m:mcs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/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  <m:e/>
                        </m:mr>
                        <m:m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0,8</m:t>
                            </m:r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mr>
                        <m:mr>
                          <m:e/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/>
                        </m:mr>
                      </m:m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189457C5-9B76-4E7B-B72B-97106345E8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1244" y="2104293"/>
                <a:ext cx="1335301" cy="77001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ED5ABA80-35E1-4081-810A-623F01708795}"/>
                  </a:ext>
                </a:extLst>
              </p:cNvPr>
              <p:cNvSpPr txBox="1"/>
              <p:nvPr/>
            </p:nvSpPr>
            <p:spPr>
              <a:xfrm>
                <a:off x="2557902" y="2104293"/>
                <a:ext cx="1335302" cy="7700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3"/>
                                <m:mcJc m:val="center"/>
                              </m:mcPr>
                            </m:mc>
                          </m:mcs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/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/>
                        </m:mr>
                        <m:m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0,4</m:t>
                            </m:r>
                          </m:e>
                          <m:e/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0,8</m:t>
                            </m:r>
                          </m:e>
                        </m:mr>
                        <m:mr>
                          <m:e/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/>
                        </m:mr>
                      </m:m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ED5ABA80-35E1-4081-810A-623F017087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7902" y="2104293"/>
                <a:ext cx="1335302" cy="77001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feld 3">
            <a:extLst>
              <a:ext uri="{FF2B5EF4-FFF2-40B4-BE49-F238E27FC236}">
                <a16:creationId xmlns:a16="http://schemas.microsoft.com/office/drawing/2014/main" id="{87A5E77F-D6C8-4B19-8107-90283B9B8B29}"/>
              </a:ext>
            </a:extLst>
          </p:cNvPr>
          <p:cNvSpPr txBox="1"/>
          <p:nvPr/>
        </p:nvSpPr>
        <p:spPr>
          <a:xfrm>
            <a:off x="281497" y="2874312"/>
            <a:ext cx="18319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dirty="0"/>
              <a:t>Transition-Matrix Person 1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1DB7074F-50DB-4A0D-92DC-BF6930092802}"/>
              </a:ext>
            </a:extLst>
          </p:cNvPr>
          <p:cNvSpPr txBox="1"/>
          <p:nvPr/>
        </p:nvSpPr>
        <p:spPr>
          <a:xfrm>
            <a:off x="4162906" y="2874312"/>
            <a:ext cx="18319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dirty="0"/>
              <a:t>Transition-Matrix Person 2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9C2E3B24-5428-482F-84B4-A2899C5EB916}"/>
              </a:ext>
            </a:extLst>
          </p:cNvPr>
          <p:cNvSpPr txBox="1"/>
          <p:nvPr/>
        </p:nvSpPr>
        <p:spPr>
          <a:xfrm>
            <a:off x="2635202" y="2874312"/>
            <a:ext cx="11807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dirty="0"/>
              <a:t>Konfliktmatrix C</a:t>
            </a:r>
          </a:p>
        </p:txBody>
      </p:sp>
      <p:sp>
        <p:nvSpPr>
          <p:cNvPr id="12" name="Pfeil: nach rechts 11">
            <a:extLst>
              <a:ext uri="{FF2B5EF4-FFF2-40B4-BE49-F238E27FC236}">
                <a16:creationId xmlns:a16="http://schemas.microsoft.com/office/drawing/2014/main" id="{19DCECE4-53A4-4B91-BBFB-1E2A781359EE}"/>
              </a:ext>
            </a:extLst>
          </p:cNvPr>
          <p:cNvSpPr/>
          <p:nvPr/>
        </p:nvSpPr>
        <p:spPr>
          <a:xfrm>
            <a:off x="2113473" y="2379216"/>
            <a:ext cx="370819" cy="2769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Pfeil: nach rechts 12">
            <a:extLst>
              <a:ext uri="{FF2B5EF4-FFF2-40B4-BE49-F238E27FC236}">
                <a16:creationId xmlns:a16="http://schemas.microsoft.com/office/drawing/2014/main" id="{6143E531-A5F8-4150-8DDA-393B188AE50B}"/>
              </a:ext>
            </a:extLst>
          </p:cNvPr>
          <p:cNvSpPr/>
          <p:nvPr/>
        </p:nvSpPr>
        <p:spPr>
          <a:xfrm rot="10800000">
            <a:off x="3962237" y="2393116"/>
            <a:ext cx="370819" cy="2769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7795703D-2AEA-47F3-9264-A30CD47F84A4}"/>
              </a:ext>
            </a:extLst>
          </p:cNvPr>
          <p:cNvSpPr txBox="1"/>
          <p:nvPr/>
        </p:nvSpPr>
        <p:spPr>
          <a:xfrm>
            <a:off x="355107" y="1690688"/>
            <a:ext cx="973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Beispiel:</a:t>
            </a:r>
          </a:p>
        </p:txBody>
      </p:sp>
      <p:sp>
        <p:nvSpPr>
          <p:cNvPr id="15" name="Pfeil: nach unten 14">
            <a:extLst>
              <a:ext uri="{FF2B5EF4-FFF2-40B4-BE49-F238E27FC236}">
                <a16:creationId xmlns:a16="http://schemas.microsoft.com/office/drawing/2014/main" id="{49656E86-AD3F-48EB-B147-EF7CBA5A149B}"/>
              </a:ext>
            </a:extLst>
          </p:cNvPr>
          <p:cNvSpPr/>
          <p:nvPr/>
        </p:nvSpPr>
        <p:spPr>
          <a:xfrm>
            <a:off x="2991774" y="3260348"/>
            <a:ext cx="452761" cy="49233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80CC2BDF-4F27-43B8-9D36-127BD627C090}"/>
                  </a:ext>
                </a:extLst>
              </p:cNvPr>
              <p:cNvSpPr txBox="1"/>
              <p:nvPr/>
            </p:nvSpPr>
            <p:spPr>
              <a:xfrm>
                <a:off x="2557901" y="3983690"/>
                <a:ext cx="1404335" cy="79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3"/>
                                <m:mcJc m:val="center"/>
                              </m:mcPr>
                            </m:mc>
                          </m:mcs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/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/>
                        </m:mr>
                        <m:m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1/3</m:t>
                            </m:r>
                          </m:e>
                          <m:e/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2/3</m:t>
                            </m:r>
                          </m:e>
                        </m:mr>
                        <m:mr>
                          <m:e/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/>
                        </m:mr>
                      </m:m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80CC2BDF-4F27-43B8-9D36-127BD627C0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7901" y="3983690"/>
                <a:ext cx="1404335" cy="79388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feld 17">
            <a:extLst>
              <a:ext uri="{FF2B5EF4-FFF2-40B4-BE49-F238E27FC236}">
                <a16:creationId xmlns:a16="http://schemas.microsoft.com/office/drawing/2014/main" id="{D9C0B91B-B2B6-46A3-8628-0AA29F041944}"/>
              </a:ext>
            </a:extLst>
          </p:cNvPr>
          <p:cNvSpPr txBox="1"/>
          <p:nvPr/>
        </p:nvSpPr>
        <p:spPr>
          <a:xfrm>
            <a:off x="2317015" y="4890315"/>
            <a:ext cx="18458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dirty="0"/>
              <a:t>normierte Konfliktmatrix C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E40E6A14-B779-48EC-B3C6-C921BB3AAA2A}"/>
              </a:ext>
            </a:extLst>
          </p:cNvPr>
          <p:cNvSpPr txBox="1"/>
          <p:nvPr/>
        </p:nvSpPr>
        <p:spPr>
          <a:xfrm>
            <a:off x="144178" y="5939387"/>
            <a:ext cx="119036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friction</a:t>
            </a:r>
            <a:r>
              <a:rPr lang="de-DE" dirty="0"/>
              <a:t> Parameter = Reibung, also die Wahrscheinlichkeit, dass eine Person nicht geht, obwohl sie den Konflikt gewonnen hat.</a:t>
            </a:r>
          </a:p>
        </p:txBody>
      </p:sp>
    </p:spTree>
    <p:extLst>
      <p:ext uri="{BB962C8B-B14F-4D97-AF65-F5344CB8AC3E}">
        <p14:creationId xmlns:p14="http://schemas.microsoft.com/office/powerpoint/2010/main" val="38283343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C3D9DE-9FE9-4EF6-A9FB-C67B0B09F03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Fußgängersimulation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36319D60-7CD6-4C1C-AAB7-F424B8AFA42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Projektarbeit im Fach Scientific Computing</a:t>
            </a:r>
          </a:p>
          <a:p>
            <a:endParaRPr lang="de-DE" dirty="0"/>
          </a:p>
          <a:p>
            <a:r>
              <a:rPr lang="de-DE" sz="1600" dirty="0"/>
              <a:t>Jakob </a:t>
            </a:r>
            <a:r>
              <a:rPr lang="de-DE" sz="1600" dirty="0" err="1"/>
              <a:t>v.d.</a:t>
            </a:r>
            <a:r>
              <a:rPr lang="de-DE" sz="1600" dirty="0"/>
              <a:t> Heydt, Kevin Meißner, Sönke Beier</a:t>
            </a:r>
          </a:p>
        </p:txBody>
      </p:sp>
    </p:spTree>
    <p:extLst>
      <p:ext uri="{BB962C8B-B14F-4D97-AF65-F5344CB8AC3E}">
        <p14:creationId xmlns:p14="http://schemas.microsoft.com/office/powerpoint/2010/main" val="34491148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2861496-F2E5-4196-B57E-67F0E0B0A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Bewegungsvorgang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B5F28EA-5881-4679-94CC-BAC23F3EFE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8846" y="1336708"/>
            <a:ext cx="6974305" cy="4184583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9BFB4D07-6742-46A4-B081-A5844FB9E139}"/>
              </a:ext>
            </a:extLst>
          </p:cNvPr>
          <p:cNvSpPr txBox="1"/>
          <p:nvPr/>
        </p:nvSpPr>
        <p:spPr>
          <a:xfrm>
            <a:off x="144176" y="5521291"/>
            <a:ext cx="119036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friction</a:t>
            </a:r>
            <a:r>
              <a:rPr lang="de-DE" dirty="0"/>
              <a:t> Parameter = Reibung, also die Wahrscheinlichkeit, dass eine Person nicht geht, obwohl sie den Konflikt gewonnen hat</a:t>
            </a:r>
          </a:p>
        </p:txBody>
      </p:sp>
    </p:spTree>
    <p:extLst>
      <p:ext uri="{BB962C8B-B14F-4D97-AF65-F5344CB8AC3E}">
        <p14:creationId xmlns:p14="http://schemas.microsoft.com/office/powerpoint/2010/main" val="41126357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10247AB7-3EA0-47E6-A8CA-F9E8E850952A}"/>
              </a:ext>
            </a:extLst>
          </p:cNvPr>
          <p:cNvSpPr txBox="1"/>
          <p:nvPr/>
        </p:nvSpPr>
        <p:spPr>
          <a:xfrm>
            <a:off x="3339861" y="3059668"/>
            <a:ext cx="5512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wenn genug Zeit ist: </a:t>
            </a:r>
            <a:r>
              <a:rPr lang="de-DE" dirty="0" err="1"/>
              <a:t>Pap</a:t>
            </a:r>
            <a:r>
              <a:rPr lang="de-DE" dirty="0"/>
              <a:t> sequentielles, paralleles Update</a:t>
            </a:r>
          </a:p>
        </p:txBody>
      </p:sp>
    </p:spTree>
    <p:extLst>
      <p:ext uri="{BB962C8B-B14F-4D97-AF65-F5344CB8AC3E}">
        <p14:creationId xmlns:p14="http://schemas.microsoft.com/office/powerpoint/2010/main" val="17103638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116E3F-F882-4DAF-96E6-0DD4C8EF4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Einfluss von Hindernissen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9A1A174-6EEB-4AD8-B0CB-F36143C84C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844919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116E3F-F882-4DAF-96E6-0DD4C8EF4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Einfluss von Hindernissen</a:t>
            </a:r>
          </a:p>
        </p:txBody>
      </p:sp>
      <p:sp>
        <p:nvSpPr>
          <p:cNvPr id="4" name="Textfeld 3"/>
          <p:cNvSpPr txBox="1"/>
          <p:nvPr/>
        </p:nvSpPr>
        <p:spPr>
          <a:xfrm>
            <a:off x="2668563" y="1583140"/>
            <a:ext cx="25130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Ausgangssituation:</a:t>
            </a:r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8359" y="1501523"/>
            <a:ext cx="2102993" cy="2023013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982637" y="3449054"/>
            <a:ext cx="4176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Hindernisse:</a:t>
            </a:r>
          </a:p>
        </p:txBody>
      </p:sp>
      <p:pic>
        <p:nvPicPr>
          <p:cNvPr id="12" name="Grafik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77" y="4138711"/>
            <a:ext cx="1448002" cy="1419423"/>
          </a:xfrm>
          <a:prstGeom prst="rect">
            <a:avLst/>
          </a:prstGeom>
        </p:spPr>
      </p:pic>
      <p:sp>
        <p:nvSpPr>
          <p:cNvPr id="13" name="Textfeld 12"/>
          <p:cNvSpPr txBox="1"/>
          <p:nvPr/>
        </p:nvSpPr>
        <p:spPr>
          <a:xfrm>
            <a:off x="647585" y="5558134"/>
            <a:ext cx="2224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Pfeilspitze:</a:t>
            </a:r>
          </a:p>
        </p:txBody>
      </p:sp>
      <p:pic>
        <p:nvPicPr>
          <p:cNvPr id="14" name="Grafik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1287" y="4138711"/>
            <a:ext cx="1476581" cy="1457529"/>
          </a:xfrm>
          <a:prstGeom prst="rect">
            <a:avLst/>
          </a:prstGeom>
        </p:spPr>
      </p:pic>
      <p:sp>
        <p:nvSpPr>
          <p:cNvPr id="15" name="Textfeld 14"/>
          <p:cNvSpPr txBox="1"/>
          <p:nvPr/>
        </p:nvSpPr>
        <p:spPr>
          <a:xfrm>
            <a:off x="2762735" y="5596240"/>
            <a:ext cx="2233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Quadrat versetzt:</a:t>
            </a:r>
          </a:p>
        </p:txBody>
      </p:sp>
      <p:pic>
        <p:nvPicPr>
          <p:cNvPr id="16" name="Grafik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6678" y="4138711"/>
            <a:ext cx="1457529" cy="1428950"/>
          </a:xfrm>
          <a:prstGeom prst="rect">
            <a:avLst/>
          </a:prstGeom>
        </p:spPr>
      </p:pic>
      <p:sp>
        <p:nvSpPr>
          <p:cNvPr id="18" name="Textfeld 17"/>
          <p:cNvSpPr txBox="1"/>
          <p:nvPr/>
        </p:nvSpPr>
        <p:spPr>
          <a:xfrm>
            <a:off x="4953013" y="5608656"/>
            <a:ext cx="2233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Quadrat:</a:t>
            </a:r>
          </a:p>
        </p:txBody>
      </p:sp>
      <p:pic>
        <p:nvPicPr>
          <p:cNvPr id="17" name="Grafik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9783" y="4138711"/>
            <a:ext cx="1486501" cy="1429328"/>
          </a:xfrm>
          <a:prstGeom prst="rect">
            <a:avLst/>
          </a:prstGeom>
        </p:spPr>
      </p:pic>
      <p:sp>
        <p:nvSpPr>
          <p:cNvPr id="20" name="Textfeld 19"/>
          <p:cNvSpPr txBox="1"/>
          <p:nvPr/>
        </p:nvSpPr>
        <p:spPr>
          <a:xfrm>
            <a:off x="7160740" y="5608656"/>
            <a:ext cx="2224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Säule:</a:t>
            </a:r>
          </a:p>
        </p:txBody>
      </p:sp>
      <p:pic>
        <p:nvPicPr>
          <p:cNvPr id="19" name="Grafik 1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9179" y="4162340"/>
            <a:ext cx="1486501" cy="1410270"/>
          </a:xfrm>
          <a:prstGeom prst="rect">
            <a:avLst/>
          </a:prstGeom>
        </p:spPr>
      </p:pic>
      <p:sp>
        <p:nvSpPr>
          <p:cNvPr id="22" name="Textfeld 21"/>
          <p:cNvSpPr txBox="1"/>
          <p:nvPr/>
        </p:nvSpPr>
        <p:spPr>
          <a:xfrm>
            <a:off x="9440190" y="5558134"/>
            <a:ext cx="2224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Ohne:</a:t>
            </a:r>
          </a:p>
        </p:txBody>
      </p:sp>
    </p:spTree>
    <p:extLst>
      <p:ext uri="{BB962C8B-B14F-4D97-AF65-F5344CB8AC3E}">
        <p14:creationId xmlns:p14="http://schemas.microsoft.com/office/powerpoint/2010/main" val="25082478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116E3F-F882-4DAF-96E6-0DD4C8EF4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Einfluss von Hindernissen</a:t>
            </a:r>
          </a:p>
        </p:txBody>
      </p:sp>
      <p:pic>
        <p:nvPicPr>
          <p:cNvPr id="7" name="Inhaltsplatzhalt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7898" y="1825625"/>
            <a:ext cx="7236203" cy="4351338"/>
          </a:xfrm>
        </p:spPr>
      </p:pic>
    </p:spTree>
    <p:extLst>
      <p:ext uri="{BB962C8B-B14F-4D97-AF65-F5344CB8AC3E}">
        <p14:creationId xmlns:p14="http://schemas.microsoft.com/office/powerpoint/2010/main" val="6885536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116E3F-F882-4DAF-96E6-0DD4C8EF4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Einfluss von Hindernissen</a:t>
            </a:r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925" y="1825625"/>
            <a:ext cx="8088150" cy="4351338"/>
          </a:xfrm>
        </p:spPr>
      </p:pic>
    </p:spTree>
    <p:extLst>
      <p:ext uri="{BB962C8B-B14F-4D97-AF65-F5344CB8AC3E}">
        <p14:creationId xmlns:p14="http://schemas.microsoft.com/office/powerpoint/2010/main" val="6885536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867C86-90E8-4588-87F9-ACA33FCCC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Verhalten im Korridor – „Lane“-Bildung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D98D9CD-E822-4695-BBB7-11DE4CD4F6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Optmierter</a:t>
            </a:r>
            <a:r>
              <a:rPr lang="de-DE" dirty="0"/>
              <a:t> „Lauffluss“</a:t>
            </a:r>
          </a:p>
          <a:p>
            <a:pPr lvl="1"/>
            <a:r>
              <a:rPr lang="de-DE" dirty="0"/>
              <a:t>-&gt;Spurbildung</a:t>
            </a:r>
          </a:p>
          <a:p>
            <a:r>
              <a:rPr lang="de-DE" dirty="0"/>
              <a:t>Konflikte -&gt; rechts priorisieren (Rechtsverkehr)</a:t>
            </a:r>
          </a:p>
          <a:p>
            <a:r>
              <a:rPr lang="de-DE" dirty="0"/>
              <a:t>Simulation: Unendlich langer Korridor</a:t>
            </a:r>
          </a:p>
          <a:p>
            <a:endParaRPr lang="de-DE" dirty="0"/>
          </a:p>
          <a:p>
            <a:r>
              <a:rPr lang="de-DE" dirty="0"/>
              <a:t>Hindernisse zur Verbesserung des Effekts</a:t>
            </a:r>
          </a:p>
        </p:txBody>
      </p:sp>
    </p:spTree>
    <p:extLst>
      <p:ext uri="{BB962C8B-B14F-4D97-AF65-F5344CB8AC3E}">
        <p14:creationId xmlns:p14="http://schemas.microsoft.com/office/powerpoint/2010/main" val="37974689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049" y="1754625"/>
            <a:ext cx="10107881" cy="2468752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881" y="4334856"/>
            <a:ext cx="8952237" cy="2064263"/>
          </a:xfrm>
          <a:prstGeom prst="rect">
            <a:avLst/>
          </a:prstGeom>
        </p:spPr>
      </p:pic>
      <p:sp>
        <p:nvSpPr>
          <p:cNvPr id="5" name="Titel 1">
            <a:extLst>
              <a:ext uri="{FF2B5EF4-FFF2-40B4-BE49-F238E27FC236}">
                <a16:creationId xmlns:a16="http://schemas.microsoft.com/office/drawing/2014/main" id="{11867C86-90E8-4588-87F9-ACA33FCCC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DE" dirty="0"/>
              <a:t>Verhalten im Korridor – „Lane“-Bildung</a:t>
            </a:r>
          </a:p>
        </p:txBody>
      </p:sp>
    </p:spTree>
    <p:extLst>
      <p:ext uri="{BB962C8B-B14F-4D97-AF65-F5344CB8AC3E}">
        <p14:creationId xmlns:p14="http://schemas.microsoft.com/office/powerpoint/2010/main" val="9186170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D2327135-21FC-4CC7-A563-B90A421F6E81}"/>
              </a:ext>
            </a:extLst>
          </p:cNvPr>
          <p:cNvSpPr txBox="1"/>
          <p:nvPr/>
        </p:nvSpPr>
        <p:spPr>
          <a:xfrm>
            <a:off x="4548375" y="3244334"/>
            <a:ext cx="2473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Simulation vom Korridor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305527F-553A-471C-B805-6E49DE26EE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306" t="14053" r="40874" b="36542"/>
          <a:stretch/>
        </p:blipFill>
        <p:spPr>
          <a:xfrm>
            <a:off x="454239" y="214163"/>
            <a:ext cx="3807041" cy="3675194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2BD1A782-DCB1-435D-98B0-C1ADAD6F25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305" t="45071" r="32937" b="38511"/>
          <a:stretch/>
        </p:blipFill>
        <p:spPr>
          <a:xfrm>
            <a:off x="427605" y="3898232"/>
            <a:ext cx="6594139" cy="1437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3137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475E3B-5994-48D9-B72A-DC0C2D94B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Verhalten vor einem Flaschenhals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0BC7D5E-3CD4-4BD8-B865-D1CF787DF4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403979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5F9432F-4523-4597-9E72-1C526C97D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Gliederung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EDD8933-3088-46CA-A609-4BF71A6633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514350" indent="-514350">
              <a:buAutoNum type="arabicPeriod"/>
            </a:pPr>
            <a:r>
              <a:rPr lang="de-DE" dirty="0"/>
              <a:t>Aufgabenstellung</a:t>
            </a:r>
          </a:p>
          <a:p>
            <a:pPr marL="514350" indent="-514350">
              <a:buAutoNum type="arabicPeriod"/>
            </a:pPr>
            <a:r>
              <a:rPr lang="de-DE" dirty="0"/>
              <a:t>Funktionsweise der Simulation</a:t>
            </a:r>
          </a:p>
          <a:p>
            <a:pPr marL="971550" lvl="1" indent="-514350">
              <a:buAutoNum type="arabicPeriod"/>
            </a:pPr>
            <a:r>
              <a:rPr lang="de-DE" dirty="0"/>
              <a:t>Grundaufbau</a:t>
            </a:r>
          </a:p>
          <a:p>
            <a:pPr marL="971550" lvl="1" indent="-514350">
              <a:buAutoNum type="arabicPeriod"/>
            </a:pPr>
            <a:r>
              <a:rPr lang="de-DE" dirty="0"/>
              <a:t>Static Field S</a:t>
            </a:r>
          </a:p>
          <a:p>
            <a:pPr marL="971550" lvl="1" indent="-514350">
              <a:buAutoNum type="arabicPeriod"/>
            </a:pPr>
            <a:r>
              <a:rPr lang="de-DE" dirty="0"/>
              <a:t>Dynamic Field D</a:t>
            </a:r>
          </a:p>
          <a:p>
            <a:pPr marL="971550" lvl="1" indent="-514350">
              <a:buAutoNum type="arabicPeriod"/>
            </a:pPr>
            <a:r>
              <a:rPr lang="de-DE" dirty="0"/>
              <a:t>Bewegungsvorgang</a:t>
            </a:r>
          </a:p>
          <a:p>
            <a:pPr marL="514350" indent="-514350">
              <a:buAutoNum type="arabicPeriod"/>
            </a:pPr>
            <a:r>
              <a:rPr lang="de-DE" dirty="0"/>
              <a:t>Anwendung</a:t>
            </a:r>
          </a:p>
          <a:p>
            <a:pPr marL="971550" lvl="1" indent="-514350">
              <a:buAutoNum type="arabicPeriod"/>
            </a:pPr>
            <a:r>
              <a:rPr lang="de-DE" dirty="0"/>
              <a:t>Einfluss von Hindernissen</a:t>
            </a:r>
          </a:p>
          <a:p>
            <a:pPr marL="971550" lvl="1" indent="-514350">
              <a:buAutoNum type="arabicPeriod"/>
            </a:pPr>
            <a:r>
              <a:rPr lang="de-DE" dirty="0"/>
              <a:t>Verhalten im Korridor – „Lane“-Bildung</a:t>
            </a:r>
          </a:p>
          <a:p>
            <a:pPr marL="514350" indent="-514350">
              <a:buAutoNum type="arabicPeriod"/>
            </a:pPr>
            <a:r>
              <a:rPr lang="de-DE" dirty="0"/>
              <a:t>Probleme und Aussicht</a:t>
            </a:r>
          </a:p>
          <a:p>
            <a:pPr marL="971550" lvl="1" indent="-514350">
              <a:buAutoNum type="arabicPeriod"/>
            </a:pPr>
            <a:r>
              <a:rPr lang="de-DE" dirty="0"/>
              <a:t>Verhalten vor einem Flaschenhals</a:t>
            </a:r>
          </a:p>
          <a:p>
            <a:pPr marL="971550" lvl="1" indent="-514350">
              <a:buAutoNum type="arabicPeriod"/>
            </a:pPr>
            <a:r>
              <a:rPr lang="de-DE" dirty="0"/>
              <a:t>Individualität von Personen</a:t>
            </a:r>
          </a:p>
        </p:txBody>
      </p:sp>
    </p:spTree>
    <p:extLst>
      <p:ext uri="{BB962C8B-B14F-4D97-AF65-F5344CB8AC3E}">
        <p14:creationId xmlns:p14="http://schemas.microsoft.com/office/powerpoint/2010/main" val="41586965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62BD66-075D-4D30-8876-1262F56438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Individualität der Personen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545883A-5AF4-4BCE-A967-54E875210F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487773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BB9E236-3AD6-4EFE-A02C-8C116128BE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 Feld und mehrere Ziele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9EE7F68-09F0-4C9D-99A4-D5654F872E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688" t="10275" r="29954" b="27756"/>
          <a:stretch/>
        </p:blipFill>
        <p:spPr>
          <a:xfrm>
            <a:off x="278936" y="1329962"/>
            <a:ext cx="5537433" cy="4630167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69DA3B5B-7CCA-4EFD-9E80-F01D57606A7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5042" t="32048" r="21098" b="24130"/>
          <a:stretch/>
        </p:blipFill>
        <p:spPr>
          <a:xfrm>
            <a:off x="5092117" y="4118995"/>
            <a:ext cx="6103203" cy="259601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3A2353B6-2390-402D-B0AD-0DD49BB8517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8940" t="35605" r="17333" b="31315"/>
          <a:stretch/>
        </p:blipFill>
        <p:spPr>
          <a:xfrm>
            <a:off x="5092118" y="1853891"/>
            <a:ext cx="6714192" cy="2164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787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856D12D3-F476-4C14-A4ED-B9D804E368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624" t="8392" r="5459" b="7658"/>
          <a:stretch/>
        </p:blipFill>
        <p:spPr>
          <a:xfrm>
            <a:off x="0" y="138418"/>
            <a:ext cx="12144790" cy="6581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4937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204241D-F238-4CBF-87E4-A2FC8207FA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Grundaufbau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B66BDF4-1FF3-4950-A678-488713487CB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61" y="0"/>
            <a:ext cx="4858975" cy="685800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4A2B3957-46E6-4B94-BC26-8187C3A08D2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1765" r="40072" b="45445"/>
          <a:stretch/>
        </p:blipFill>
        <p:spPr>
          <a:xfrm>
            <a:off x="266582" y="1377151"/>
            <a:ext cx="2637905" cy="2604167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A356DBF9-2DA1-41BE-89F1-B77903DB78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1159" y="1401271"/>
            <a:ext cx="1936834" cy="1860380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BED0BAA4-2E37-4BCB-9DF8-E6A0B4AA07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460" y="4362514"/>
            <a:ext cx="1934795" cy="1860380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0D0490AD-BF2B-4BC6-923D-DFCE85BAEEF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2040" r="35923" b="34547"/>
          <a:stretch/>
        </p:blipFill>
        <p:spPr>
          <a:xfrm>
            <a:off x="3876113" y="3428999"/>
            <a:ext cx="3434940" cy="3353093"/>
          </a:xfrm>
          <a:prstGeom prst="rect">
            <a:avLst/>
          </a:prstGeom>
        </p:spPr>
      </p:pic>
      <p:sp>
        <p:nvSpPr>
          <p:cNvPr id="14" name="Pfeil: nach rechts 13">
            <a:extLst>
              <a:ext uri="{FF2B5EF4-FFF2-40B4-BE49-F238E27FC236}">
                <a16:creationId xmlns:a16="http://schemas.microsoft.com/office/drawing/2014/main" id="{8E80BBCD-0342-43C8-9020-0808EFF1A8AF}"/>
              </a:ext>
            </a:extLst>
          </p:cNvPr>
          <p:cNvSpPr/>
          <p:nvPr/>
        </p:nvSpPr>
        <p:spPr>
          <a:xfrm>
            <a:off x="3137564" y="2009829"/>
            <a:ext cx="514813" cy="4634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Pfeil: nach rechts 14">
            <a:extLst>
              <a:ext uri="{FF2B5EF4-FFF2-40B4-BE49-F238E27FC236}">
                <a16:creationId xmlns:a16="http://schemas.microsoft.com/office/drawing/2014/main" id="{03B0DD69-B971-4169-9588-9E57A3A3BAD6}"/>
              </a:ext>
            </a:extLst>
          </p:cNvPr>
          <p:cNvSpPr/>
          <p:nvPr/>
        </p:nvSpPr>
        <p:spPr>
          <a:xfrm rot="7767317">
            <a:off x="3007715" y="3520266"/>
            <a:ext cx="514813" cy="5897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Pfeil: nach rechts 15">
            <a:extLst>
              <a:ext uri="{FF2B5EF4-FFF2-40B4-BE49-F238E27FC236}">
                <a16:creationId xmlns:a16="http://schemas.microsoft.com/office/drawing/2014/main" id="{8126FBDC-9998-43FE-8183-BFEBA06591F9}"/>
              </a:ext>
            </a:extLst>
          </p:cNvPr>
          <p:cNvSpPr/>
          <p:nvPr/>
        </p:nvSpPr>
        <p:spPr>
          <a:xfrm>
            <a:off x="3245959" y="4968669"/>
            <a:ext cx="559293" cy="6480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78B2D3A6-31AA-42AB-B31A-68BEE13A2B79}"/>
              </a:ext>
            </a:extLst>
          </p:cNvPr>
          <p:cNvSpPr txBox="1"/>
          <p:nvPr/>
        </p:nvSpPr>
        <p:spPr>
          <a:xfrm>
            <a:off x="3800256" y="1401271"/>
            <a:ext cx="124928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Person 1:</a:t>
            </a:r>
          </a:p>
          <a:p>
            <a:r>
              <a:rPr lang="de-DE" dirty="0"/>
              <a:t>x = 5</a:t>
            </a:r>
          </a:p>
          <a:p>
            <a:r>
              <a:rPr lang="de-DE" dirty="0"/>
              <a:t>y = 6</a:t>
            </a:r>
          </a:p>
          <a:p>
            <a:r>
              <a:rPr lang="de-DE" dirty="0" err="1"/>
              <a:t>farbe</a:t>
            </a:r>
            <a:r>
              <a:rPr lang="de-DE" dirty="0"/>
              <a:t> = blau</a:t>
            </a:r>
          </a:p>
          <a:p>
            <a:r>
              <a:rPr lang="de-DE" dirty="0"/>
              <a:t>Ziel = 0</a:t>
            </a:r>
          </a:p>
        </p:txBody>
      </p:sp>
    </p:spTree>
    <p:extLst>
      <p:ext uri="{BB962C8B-B14F-4D97-AF65-F5344CB8AC3E}">
        <p14:creationId xmlns:p14="http://schemas.microsoft.com/office/powerpoint/2010/main" val="42100622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D667FB-0477-4332-AED9-767E5D3F2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Static</a:t>
            </a:r>
            <a:r>
              <a:rPr lang="de-DE" dirty="0"/>
              <a:t> Field S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A92154D3-CFCB-4124-B9D7-AD31C2D085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345525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698885C-401C-41FD-949C-DE6746ED6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Static Field S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DA50C45-8896-4824-B08D-3A4EFEE403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9298" y="1690688"/>
            <a:ext cx="8613403" cy="5045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1428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698885C-401C-41FD-949C-DE6746ED6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Static Field S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DA50C45-8896-4824-B08D-3A4EFEE403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6958" y="1664274"/>
            <a:ext cx="8055812" cy="47189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49F4F407-E6FD-4A3F-ACAE-7E6FCC9040A0}"/>
                  </a:ext>
                </a:extLst>
              </p:cNvPr>
              <p:cNvSpPr txBox="1"/>
              <p:nvPr/>
            </p:nvSpPr>
            <p:spPr>
              <a:xfrm>
                <a:off x="352746" y="2090987"/>
                <a:ext cx="2462534" cy="94917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supHide m:val="on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de-DE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𝑖𝑗𝑘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de-DE" b="0" dirty="0"/>
              </a:p>
              <a:p>
                <a:pPr algn="ctr"/>
                <a:endParaRPr lang="de-DE" dirty="0"/>
              </a:p>
            </p:txBody>
          </p:sp>
        </mc:Choice>
        <mc:Fallback xmlns="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49F4F407-E6FD-4A3F-ACAE-7E6FCC9040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746" y="2090987"/>
                <a:ext cx="2462534" cy="94917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21A46E2A-3818-45DF-8326-0A7FA467D994}"/>
                  </a:ext>
                </a:extLst>
              </p:cNvPr>
              <p:cNvSpPr txBox="1"/>
              <p:nvPr/>
            </p:nvSpPr>
            <p:spPr>
              <a:xfrm>
                <a:off x="352746" y="3037354"/>
                <a:ext cx="2571794" cy="3916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de-DE" dirty="0"/>
                  <a:t> ist S-Feld einer Person</a:t>
                </a:r>
                <a:endParaRPr lang="de-DE" b="0" dirty="0"/>
              </a:p>
            </p:txBody>
          </p:sp>
        </mc:Choice>
        <mc:Fallback xmlns="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21A46E2A-3818-45DF-8326-0A7FA467D9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746" y="3037354"/>
                <a:ext cx="2571794" cy="391646"/>
              </a:xfrm>
              <a:prstGeom prst="rect">
                <a:avLst/>
              </a:prstGeom>
              <a:blipFill>
                <a:blip r:embed="rId5"/>
                <a:stretch>
                  <a:fillRect t="-6154" r="-1185" b="-1846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978BCF22-1EA8-4895-8F44-E16E82268D0E}"/>
                  </a:ext>
                </a:extLst>
              </p:cNvPr>
              <p:cNvSpPr txBox="1"/>
              <p:nvPr/>
            </p:nvSpPr>
            <p:spPr>
              <a:xfrm>
                <a:off x="352746" y="3827926"/>
                <a:ext cx="2462534" cy="3916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𝑖𝑗𝑘</m:t>
                        </m:r>
                      </m:sub>
                    </m:sSub>
                  </m:oMath>
                </a14:m>
                <a:r>
                  <a:rPr lang="de-DE" dirty="0"/>
                  <a:t> ist S-Feld eines Ziels</a:t>
                </a:r>
                <a:endParaRPr lang="de-DE" b="0" dirty="0"/>
              </a:p>
            </p:txBody>
          </p:sp>
        </mc:Choice>
        <mc:Fallback xmlns="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978BCF22-1EA8-4895-8F44-E16E82268D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746" y="3827926"/>
                <a:ext cx="2462534" cy="391646"/>
              </a:xfrm>
              <a:prstGeom prst="rect">
                <a:avLst/>
              </a:prstGeom>
              <a:blipFill>
                <a:blip r:embed="rId6"/>
                <a:stretch>
                  <a:fillRect t="-7813" r="-1733" b="-2031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63484A60-3E12-4C79-A9A4-8C6D35D0C249}"/>
                  </a:ext>
                </a:extLst>
              </p:cNvPr>
              <p:cNvSpPr txBox="1"/>
              <p:nvPr/>
            </p:nvSpPr>
            <p:spPr>
              <a:xfrm>
                <a:off x="352747" y="4618498"/>
                <a:ext cx="257179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de-DE" dirty="0"/>
                  <a:t> ist „Wissensstand“ einer Person über ein Ziel</a:t>
                </a:r>
                <a:endParaRPr lang="de-DE" b="0" dirty="0"/>
              </a:p>
            </p:txBody>
          </p:sp>
        </mc:Choice>
        <mc:Fallback xmlns="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63484A60-3E12-4C79-A9A4-8C6D35D0C2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747" y="4618498"/>
                <a:ext cx="2571794" cy="646331"/>
              </a:xfrm>
              <a:prstGeom prst="rect">
                <a:avLst/>
              </a:prstGeom>
              <a:blipFill>
                <a:blip r:embed="rId7"/>
                <a:stretch>
                  <a:fillRect l="-2133" t="-5660" r="-1659" b="-1415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feld 2">
            <a:extLst>
              <a:ext uri="{FF2B5EF4-FFF2-40B4-BE49-F238E27FC236}">
                <a16:creationId xmlns:a16="http://schemas.microsoft.com/office/drawing/2014/main" id="{0413A55A-855B-4B45-986C-DE0E4F8C1601}"/>
              </a:ext>
            </a:extLst>
          </p:cNvPr>
          <p:cNvSpPr txBox="1"/>
          <p:nvPr/>
        </p:nvSpPr>
        <p:spPr>
          <a:xfrm>
            <a:off x="682900" y="1750074"/>
            <a:ext cx="1934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Für mehrere Ziele:</a:t>
            </a:r>
          </a:p>
        </p:txBody>
      </p:sp>
    </p:spTree>
    <p:extLst>
      <p:ext uri="{BB962C8B-B14F-4D97-AF65-F5344CB8AC3E}">
        <p14:creationId xmlns:p14="http://schemas.microsoft.com/office/powerpoint/2010/main" val="27548163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EB9E7A-E04F-4108-8B78-19A9EE418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Dynamic Field D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1B1A0A4-FB3A-4B23-8172-7D20B5E79C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478683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694</Words>
  <Application>Microsoft Office PowerPoint</Application>
  <PresentationFormat>Breitbild</PresentationFormat>
  <Paragraphs>165</Paragraphs>
  <Slides>31</Slides>
  <Notes>7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31</vt:i4>
      </vt:variant>
    </vt:vector>
  </HeadingPairs>
  <TitlesOfParts>
    <vt:vector size="36" baseType="lpstr">
      <vt:lpstr>Arial</vt:lpstr>
      <vt:lpstr>Calibri</vt:lpstr>
      <vt:lpstr>Calibri Light</vt:lpstr>
      <vt:lpstr>Cambria Math</vt:lpstr>
      <vt:lpstr>Office</vt:lpstr>
      <vt:lpstr>PowerPoint-Präsentation</vt:lpstr>
      <vt:lpstr>Fußgängersimulation</vt:lpstr>
      <vt:lpstr>Gliederung</vt:lpstr>
      <vt:lpstr>PowerPoint-Präsentation</vt:lpstr>
      <vt:lpstr>Grundaufbau</vt:lpstr>
      <vt:lpstr>Static Field S</vt:lpstr>
      <vt:lpstr>Static Field S</vt:lpstr>
      <vt:lpstr>Static Field S</vt:lpstr>
      <vt:lpstr>Dynamic Field D</vt:lpstr>
      <vt:lpstr>Dynamic Field D</vt:lpstr>
      <vt:lpstr>Dynamic Field D</vt:lpstr>
      <vt:lpstr>Dynamic Field D</vt:lpstr>
      <vt:lpstr>Dynamic Field D</vt:lpstr>
      <vt:lpstr>Dynamic Field D</vt:lpstr>
      <vt:lpstr>Dynamic Field D</vt:lpstr>
      <vt:lpstr>Bewegungsvorgang</vt:lpstr>
      <vt:lpstr>Bewegungsvorgang</vt:lpstr>
      <vt:lpstr>Bewegungsvorgang</vt:lpstr>
      <vt:lpstr>Bewegungsvorgang</vt:lpstr>
      <vt:lpstr>Bewegungsvorgang</vt:lpstr>
      <vt:lpstr>PowerPoint-Präsentation</vt:lpstr>
      <vt:lpstr>Einfluss von Hindernissen</vt:lpstr>
      <vt:lpstr>Einfluss von Hindernissen</vt:lpstr>
      <vt:lpstr>Einfluss von Hindernissen</vt:lpstr>
      <vt:lpstr>Einfluss von Hindernissen</vt:lpstr>
      <vt:lpstr>Verhalten im Korridor – „Lane“-Bildung</vt:lpstr>
      <vt:lpstr>Verhalten im Korridor – „Lane“-Bildung</vt:lpstr>
      <vt:lpstr>PowerPoint-Präsentation</vt:lpstr>
      <vt:lpstr>Verhalten vor einem Flaschenhals</vt:lpstr>
      <vt:lpstr>Individualität der Personen</vt:lpstr>
      <vt:lpstr>S Feld und mehrere Ziele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Fußgängersimulation</dc:title>
  <dc:creator>S B</dc:creator>
  <cp:lastModifiedBy>S B</cp:lastModifiedBy>
  <cp:revision>35</cp:revision>
  <dcterms:created xsi:type="dcterms:W3CDTF">2019-06-16T06:58:14Z</dcterms:created>
  <dcterms:modified xsi:type="dcterms:W3CDTF">2019-06-18T07:20:13Z</dcterms:modified>
</cp:coreProperties>
</file>